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846D3-06E5-4DC2-A010-2056279617C4}" type="datetimeFigureOut">
              <a:rPr lang="en-US" smtClean="0"/>
              <a:t>4/9/2009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60A54C-596A-4F7A-A2B0-79865CA8D45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0A54C-596A-4F7A-A2B0-79865CA8D45F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0A54C-596A-4F7A-A2B0-79865CA8D45F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0A54C-596A-4F7A-A2B0-79865CA8D45F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0A54C-596A-4F7A-A2B0-79865CA8D45F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0A54C-596A-4F7A-A2B0-79865CA8D45F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0A54C-596A-4F7A-A2B0-79865CA8D45F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287D-C49A-444A-8414-D9123D20F3EA}" type="datetimeFigureOut">
              <a:rPr lang="en-US" smtClean="0"/>
              <a:t>4/9/2009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4C62-6AE9-441B-BF80-ED9B8C9DEBD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287D-C49A-444A-8414-D9123D20F3EA}" type="datetimeFigureOut">
              <a:rPr lang="en-US" smtClean="0"/>
              <a:t>4/9/2009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4C62-6AE9-441B-BF80-ED9B8C9DEB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287D-C49A-444A-8414-D9123D20F3EA}" type="datetimeFigureOut">
              <a:rPr lang="en-US" smtClean="0"/>
              <a:t>4/9/2009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4C62-6AE9-441B-BF80-ED9B8C9DEB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287D-C49A-444A-8414-D9123D20F3EA}" type="datetimeFigureOut">
              <a:rPr lang="en-US" smtClean="0"/>
              <a:t>4/9/2009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4C62-6AE9-441B-BF80-ED9B8C9DEB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287D-C49A-444A-8414-D9123D20F3EA}" type="datetimeFigureOut">
              <a:rPr lang="en-US" smtClean="0"/>
              <a:t>4/9/2009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4C62-6AE9-441B-BF80-ED9B8C9DEBD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287D-C49A-444A-8414-D9123D20F3EA}" type="datetimeFigureOut">
              <a:rPr lang="en-US" smtClean="0"/>
              <a:t>4/9/2009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4C62-6AE9-441B-BF80-ED9B8C9DEB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287D-C49A-444A-8414-D9123D20F3EA}" type="datetimeFigureOut">
              <a:rPr lang="en-US" smtClean="0"/>
              <a:t>4/9/2009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4C62-6AE9-441B-BF80-ED9B8C9DEB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287D-C49A-444A-8414-D9123D20F3EA}" type="datetimeFigureOut">
              <a:rPr lang="en-US" smtClean="0"/>
              <a:t>4/9/2009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474C62-6AE9-441B-BF80-ED9B8C9DEBD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287D-C49A-444A-8414-D9123D20F3EA}" type="datetimeFigureOut">
              <a:rPr lang="en-US" smtClean="0"/>
              <a:t>4/9/2009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4C62-6AE9-441B-BF80-ED9B8C9DEB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287D-C49A-444A-8414-D9123D20F3EA}" type="datetimeFigureOut">
              <a:rPr lang="en-US" smtClean="0"/>
              <a:t>4/9/2009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8D474C62-6AE9-441B-BF80-ED9B8C9DEB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5BF287D-C49A-444A-8414-D9123D20F3EA}" type="datetimeFigureOut">
              <a:rPr lang="en-US" smtClean="0"/>
              <a:t>4/9/2009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4C62-6AE9-441B-BF80-ED9B8C9DEB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5BF287D-C49A-444A-8414-D9123D20F3EA}" type="datetimeFigureOut">
              <a:rPr lang="en-US" smtClean="0"/>
              <a:t>4/9/2009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D474C62-6AE9-441B-BF80-ED9B8C9DEBD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4600" y="4343400"/>
            <a:ext cx="6480048" cy="990600"/>
          </a:xfrm>
        </p:spPr>
        <p:txBody>
          <a:bodyPr/>
          <a:lstStyle/>
          <a:p>
            <a:r>
              <a:rPr lang="en-US" dirty="0" smtClean="0"/>
              <a:t>Sigmund</a:t>
            </a:r>
            <a:r>
              <a:rPr smtClean="0"/>
              <a:t> Freud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3952" y="5105400"/>
            <a:ext cx="6480048" cy="325612"/>
          </a:xfrm>
        </p:spPr>
        <p:txBody>
          <a:bodyPr/>
          <a:lstStyle/>
          <a:p>
            <a:r>
              <a:rPr lang="en-US" dirty="0" smtClean="0"/>
              <a:t>The Psychosexual Stages of Development</a:t>
            </a:r>
            <a:endParaRPr lang="en-US" dirty="0"/>
          </a:p>
        </p:txBody>
      </p:sp>
      <p:pic>
        <p:nvPicPr>
          <p:cNvPr id="4" name="Picture 5" descr="sigmund_freu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685800"/>
            <a:ext cx="3810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Oral Stage (birth-12/18 months) 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6400800" cy="5105400"/>
          </a:xfrm>
        </p:spPr>
        <p:txBody>
          <a:bodyPr>
            <a:noAutofit/>
          </a:bodyPr>
          <a:lstStyle/>
          <a:p>
            <a:r>
              <a:rPr lang="en-US" sz="2200" dirty="0" smtClean="0"/>
              <a:t>Infants derive most of their sensual pleasure from their mouth, lips and tongue. </a:t>
            </a:r>
          </a:p>
          <a:p>
            <a:r>
              <a:rPr lang="en-US" sz="2200" dirty="0" smtClean="0"/>
              <a:t>Depend completely on others to satisfy their needs. </a:t>
            </a:r>
          </a:p>
          <a:p>
            <a:r>
              <a:rPr lang="en-US" sz="2200" dirty="0" smtClean="0"/>
              <a:t>Infants/small children relieve sexual tension through their mouth, and feel frustrated when they cannot do so (around 8 months chewing and biting are pleasurable)</a:t>
            </a:r>
          </a:p>
          <a:p>
            <a:r>
              <a:rPr lang="en-US" sz="2200" u="sng" dirty="0" smtClean="0"/>
              <a:t>Difficulty: </a:t>
            </a:r>
          </a:p>
          <a:p>
            <a:pPr lvl="1"/>
            <a:r>
              <a:rPr lang="en-US" sz="2200" u="sng" dirty="0" smtClean="0"/>
              <a:t>Over stimulated= </a:t>
            </a:r>
            <a:r>
              <a:rPr lang="en-US" sz="2200" dirty="0" smtClean="0"/>
              <a:t>overly optimistic and extremely dependent on other people to meet their needs. </a:t>
            </a:r>
          </a:p>
          <a:p>
            <a:pPr lvl="1"/>
            <a:r>
              <a:rPr lang="en-US" sz="2200" u="sng" dirty="0" smtClean="0"/>
              <a:t>Under stimulated= </a:t>
            </a:r>
            <a:r>
              <a:rPr lang="en-US" sz="2200" dirty="0" smtClean="0"/>
              <a:t>pessimistic and respond with hostility when frustrated later in life. </a:t>
            </a:r>
            <a:endParaRPr lang="en-US" sz="2200" dirty="0"/>
          </a:p>
        </p:txBody>
      </p:sp>
      <p:pic>
        <p:nvPicPr>
          <p:cNvPr id="1026" name="Picture 2" descr="dad and bab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4200" y="3933556"/>
            <a:ext cx="1981200" cy="1771920"/>
          </a:xfrm>
          <a:prstGeom prst="rect">
            <a:avLst/>
          </a:prstGeom>
          <a:noFill/>
        </p:spPr>
      </p:pic>
      <p:pic>
        <p:nvPicPr>
          <p:cNvPr id="1028" name="Picture 4" descr="pacifi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1600200"/>
            <a:ext cx="1604538" cy="1724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915400" cy="1143000"/>
          </a:xfrm>
        </p:spPr>
        <p:txBody>
          <a:bodyPr>
            <a:normAutofit/>
          </a:bodyPr>
          <a:lstStyle/>
          <a:p>
            <a:r>
              <a:rPr lang="en-US" u="sng" dirty="0" smtClean="0"/>
              <a:t>Anal Stage </a:t>
            </a:r>
            <a:r>
              <a:rPr lang="en-US" sz="3100" u="sng" dirty="0" smtClean="0"/>
              <a:t>(roughly 18 months to 3.5 years) </a:t>
            </a:r>
            <a:endParaRPr lang="en-US" sz="31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4008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Primary sexual pleasure shifts from mouth to anus.</a:t>
            </a:r>
          </a:p>
          <a:p>
            <a:r>
              <a:rPr lang="en-US" dirty="0" smtClean="0"/>
              <a:t>Derive pleasure from holding in and excreting feces, toilet training takes place. </a:t>
            </a:r>
          </a:p>
          <a:p>
            <a:r>
              <a:rPr lang="en-US" u="sng" dirty="0" smtClean="0"/>
              <a:t>Difficulty: </a:t>
            </a:r>
          </a:p>
          <a:p>
            <a:pPr lvl="1"/>
            <a:r>
              <a:rPr lang="en-US" u="sng" dirty="0" smtClean="0"/>
              <a:t>Rigid toilet training: </a:t>
            </a:r>
            <a:r>
              <a:rPr lang="en-US" dirty="0" smtClean="0"/>
              <a:t>throw temper tantrums and later in life will be messy and destructive.</a:t>
            </a:r>
          </a:p>
          <a:p>
            <a:pPr lvl="1"/>
            <a:r>
              <a:rPr lang="en-US" u="sng" dirty="0" smtClean="0"/>
              <a:t>Retaining Feces: </a:t>
            </a:r>
            <a:r>
              <a:rPr lang="en-US" dirty="0" smtClean="0"/>
              <a:t>even to the point of constipation = likely to be obstinate, stingy, overly precise and excessively orderly. </a:t>
            </a:r>
          </a:p>
        </p:txBody>
      </p:sp>
      <p:pic>
        <p:nvPicPr>
          <p:cNvPr id="15362" name="Picture 2" descr="http://www.fotosearch.com/bthumb/IMZ/IMZ007/pix21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73758" y="2971800"/>
            <a:ext cx="2470242" cy="1990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Phallic Stage (age 3-5)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6629400" cy="4525963"/>
          </a:xfrm>
        </p:spPr>
        <p:txBody>
          <a:bodyPr/>
          <a:lstStyle/>
          <a:p>
            <a:r>
              <a:rPr lang="en-US" dirty="0" smtClean="0"/>
              <a:t>Children discover their genitals and masturbation</a:t>
            </a:r>
          </a:p>
          <a:p>
            <a:r>
              <a:rPr lang="en-US" i="1" dirty="0" smtClean="0"/>
              <a:t>Attracted</a:t>
            </a:r>
            <a:r>
              <a:rPr lang="en-US" dirty="0" smtClean="0"/>
              <a:t> to </a:t>
            </a:r>
            <a:r>
              <a:rPr lang="en-US" i="1" dirty="0" smtClean="0"/>
              <a:t>opposite sex </a:t>
            </a:r>
            <a:r>
              <a:rPr lang="en-US" dirty="0" smtClean="0"/>
              <a:t>parent</a:t>
            </a:r>
          </a:p>
          <a:p>
            <a:r>
              <a:rPr lang="en-US" i="1" dirty="0" smtClean="0"/>
              <a:t>Jealous</a:t>
            </a:r>
            <a:r>
              <a:rPr lang="en-US" dirty="0" smtClean="0"/>
              <a:t> of </a:t>
            </a:r>
            <a:r>
              <a:rPr lang="en-US" i="1" dirty="0" smtClean="0"/>
              <a:t>same sex </a:t>
            </a:r>
            <a:r>
              <a:rPr lang="en-US" dirty="0" smtClean="0"/>
              <a:t>parent</a:t>
            </a:r>
          </a:p>
          <a:p>
            <a:pPr lvl="1"/>
            <a:r>
              <a:rPr lang="en-US" dirty="0" smtClean="0"/>
              <a:t>Oedipus complex (boys)</a:t>
            </a:r>
          </a:p>
          <a:p>
            <a:pPr lvl="1"/>
            <a:r>
              <a:rPr lang="en-US" dirty="0" smtClean="0"/>
              <a:t>Electra complex (girls) </a:t>
            </a:r>
          </a:p>
          <a:p>
            <a:pPr lvl="1"/>
            <a:r>
              <a:rPr lang="en-US" u="sng" dirty="0" smtClean="0"/>
              <a:t>Difficultly: </a:t>
            </a:r>
            <a:r>
              <a:rPr lang="en-US" dirty="0" smtClean="0"/>
              <a:t>Never resolve complex, flirtatiousness, vanity, promiscuity, pride, chastity 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16386" name="Picture 2" descr="http://www.fotosearch.com/bthumb/CSP/CSP157/k15734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1447800"/>
            <a:ext cx="2057400" cy="2021093"/>
          </a:xfrm>
          <a:prstGeom prst="rect">
            <a:avLst/>
          </a:prstGeom>
          <a:noFill/>
        </p:spPr>
      </p:pic>
      <p:pic>
        <p:nvPicPr>
          <p:cNvPr id="16388" name="Picture 4" descr="http://www.fotosearch.com/bthumb/ARP/ARP109/books!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5600" y="3889772"/>
            <a:ext cx="1905000" cy="25300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Latency Period (ages 5-13)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467600" cy="1905000"/>
          </a:xfrm>
        </p:spPr>
        <p:txBody>
          <a:bodyPr/>
          <a:lstStyle/>
          <a:p>
            <a:r>
              <a:rPr lang="en-US" dirty="0" smtClean="0"/>
              <a:t>A period in which the child appears to have </a:t>
            </a:r>
            <a:r>
              <a:rPr lang="en-US" u="sng" dirty="0" smtClean="0"/>
              <a:t>no</a:t>
            </a:r>
            <a:r>
              <a:rPr lang="en-US" dirty="0" smtClean="0"/>
              <a:t> interest in the other sex</a:t>
            </a:r>
          </a:p>
          <a:p>
            <a:r>
              <a:rPr lang="en-US" dirty="0" smtClean="0"/>
              <a:t>“Cooties Stage” </a:t>
            </a:r>
            <a:endParaRPr lang="en-US" dirty="0"/>
          </a:p>
        </p:txBody>
      </p:sp>
      <p:pic>
        <p:nvPicPr>
          <p:cNvPr id="17412" name="Picture 4" descr="http://blogs.psychologytoday.com/files/u15/Cooti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2743200"/>
            <a:ext cx="4495800" cy="3371850"/>
          </a:xfrm>
          <a:prstGeom prst="rect">
            <a:avLst/>
          </a:prstGeom>
          <a:noFill/>
        </p:spPr>
      </p:pic>
      <p:pic>
        <p:nvPicPr>
          <p:cNvPr id="17414" name="Picture 6" descr="http://www.fotosearch.com/bthumb/UNW/UNW044/u1835095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3304247"/>
            <a:ext cx="2362200" cy="35537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Genital Stage (puberty onward) 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467600" cy="2438400"/>
          </a:xfrm>
        </p:spPr>
        <p:txBody>
          <a:bodyPr/>
          <a:lstStyle/>
          <a:p>
            <a:r>
              <a:rPr lang="en-US" dirty="0" smtClean="0"/>
              <a:t>Sexual impulses reawakened!! </a:t>
            </a:r>
          </a:p>
          <a:p>
            <a:r>
              <a:rPr lang="en-US" dirty="0" smtClean="0"/>
              <a:t>Lovemaking provides satisfaction</a:t>
            </a:r>
          </a:p>
          <a:p>
            <a:pPr lvl="1"/>
            <a:r>
              <a:rPr lang="en-US" dirty="0" smtClean="0"/>
              <a:t>Very male-centered phallic view of personality development = penis envy </a:t>
            </a:r>
            <a:endParaRPr lang="en-US" dirty="0"/>
          </a:p>
        </p:txBody>
      </p:sp>
      <p:pic>
        <p:nvPicPr>
          <p:cNvPr id="18434" name="Picture 2" descr="http://www.fotosearch.com/bthumb/CSP/CSP005/k005316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851797"/>
            <a:ext cx="3505200" cy="2329929"/>
          </a:xfrm>
          <a:prstGeom prst="rect">
            <a:avLst/>
          </a:prstGeom>
          <a:noFill/>
        </p:spPr>
      </p:pic>
      <p:pic>
        <p:nvPicPr>
          <p:cNvPr id="18436" name="Picture 4" descr="http://www.fotosearch.com/bthumb/DGV/DGV651/123100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4033442"/>
            <a:ext cx="2209800" cy="2824558"/>
          </a:xfrm>
          <a:prstGeom prst="rect">
            <a:avLst/>
          </a:prstGeom>
          <a:noFill/>
        </p:spPr>
      </p:pic>
      <p:pic>
        <p:nvPicPr>
          <p:cNvPr id="18438" name="Picture 6" descr="http://www.fotosearch.com/bthumb/PHC/PHC001/200369586-00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0" y="1447800"/>
            <a:ext cx="2034443" cy="1866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25</TotalTime>
  <Words>272</Words>
  <Application>Microsoft Office PowerPoint</Application>
  <PresentationFormat>On-screen Show (4:3)</PresentationFormat>
  <Paragraphs>35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Technic</vt:lpstr>
      <vt:lpstr>Sigmund Freud</vt:lpstr>
      <vt:lpstr>Oral Stage (birth-12/18 months) </vt:lpstr>
      <vt:lpstr>Anal Stage (roughly 18 months to 3.5 years) </vt:lpstr>
      <vt:lpstr>Phallic Stage (age 3-5)</vt:lpstr>
      <vt:lpstr>Latency Period (ages 5-13)</vt:lpstr>
      <vt:lpstr>Genital Stage (puberty onward)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Sigmund Freud</dc:title>
  <dc:creator>jmuller</dc:creator>
  <cp:lastModifiedBy>jmuller</cp:lastModifiedBy>
  <cp:revision>4</cp:revision>
  <dcterms:created xsi:type="dcterms:W3CDTF">2009-04-09T12:33:40Z</dcterms:created>
  <dcterms:modified xsi:type="dcterms:W3CDTF">2009-04-09T12:59:17Z</dcterms:modified>
</cp:coreProperties>
</file>